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1" r:id="rId1"/>
    <p:sldMasterId id="2147483674" r:id="rId2"/>
  </p:sldMasterIdLst>
  <p:notesMasterIdLst>
    <p:notesMasterId r:id="rId14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sz="2000" b="0" strike="noStrike" spc="-1">
                <a:latin typeface="Arial"/>
              </a:rPr>
              <a:t>Format der Notizen mittels Klicken bearbeiten</a:t>
            </a:r>
          </a:p>
        </p:txBody>
      </p:sp>
      <p:sp>
        <p:nvSpPr>
          <p:cNvPr id="164" name="PlaceHolder 2"/>
          <p:cNvSpPr>
            <a:spLocks noGrp="1"/>
          </p:cNvSpPr>
          <p:nvPr>
            <p:ph type="hdr"/>
          </p:nvPr>
        </p:nvSpPr>
        <p:spPr>
          <a:xfrm>
            <a:off x="1512000" y="588060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sz="1400" b="0" strike="noStrike" spc="-1">
                <a:latin typeface="Times New Roman"/>
              </a:rPr>
              <a:t> </a:t>
            </a:r>
          </a:p>
        </p:txBody>
      </p:sp>
      <p:sp>
        <p:nvSpPr>
          <p:cNvPr id="165" name="PlaceHolder 3"/>
          <p:cNvSpPr>
            <a:spLocks noGrp="1"/>
          </p:cNvSpPr>
          <p:nvPr>
            <p:ph type="dt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de-DE" sz="1400" b="0" strike="noStrike" spc="-1">
                <a:latin typeface="Times New Roman"/>
              </a:rPr>
              <a:t> </a:t>
            </a:r>
          </a:p>
        </p:txBody>
      </p:sp>
      <p:sp>
        <p:nvSpPr>
          <p:cNvPr id="166" name="PlaceHolder 4"/>
          <p:cNvSpPr>
            <a:spLocks noGrp="1"/>
          </p:cNvSpPr>
          <p:nvPr>
            <p:ph type="ft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de-DE" sz="1400" b="0" strike="noStrike" spc="-1">
                <a:latin typeface="Times New Roman"/>
              </a:rPr>
              <a:t> </a:t>
            </a:r>
          </a:p>
        </p:txBody>
      </p:sp>
      <p:sp>
        <p:nvSpPr>
          <p:cNvPr id="167" name="PlaceHolder 5"/>
          <p:cNvSpPr>
            <a:spLocks noGrp="1"/>
          </p:cNvSpPr>
          <p:nvPr>
            <p:ph type="sldNum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53090344-BB92-4748-9E9C-3B6399EF6A94}" type="slidenum">
              <a:rPr lang="de-DE" sz="1400" b="0" strike="noStrike" spc="-1">
                <a:latin typeface="Times New Roman"/>
              </a:rPr>
              <a:t>‹Nr.›</a:t>
            </a:fld>
            <a:endParaRPr lang="de-DE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14591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1506960" y="2404440"/>
            <a:ext cx="7766640" cy="16459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1506960" y="2404440"/>
            <a:ext cx="7766640" cy="16459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1506960" y="2404440"/>
            <a:ext cx="7766640" cy="16459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1506960" y="2404440"/>
            <a:ext cx="7766640" cy="16459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subTitle"/>
          </p:nvPr>
        </p:nvSpPr>
        <p:spPr>
          <a:xfrm>
            <a:off x="1506960" y="2404440"/>
            <a:ext cx="7766640" cy="76309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1506960" y="2404440"/>
            <a:ext cx="7766640" cy="16459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1506960" y="2404440"/>
            <a:ext cx="7766640" cy="16459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1506960" y="2404440"/>
            <a:ext cx="7766640" cy="16459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1506960" y="2404440"/>
            <a:ext cx="7766640" cy="16459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1506960" y="2404440"/>
            <a:ext cx="7766640" cy="16459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4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1506960" y="2404440"/>
            <a:ext cx="7766640" cy="16459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1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11" name="PlaceHolder 7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1506960" y="2404440"/>
            <a:ext cx="7766640" cy="16459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1506960" y="2404440"/>
            <a:ext cx="7766640" cy="16459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1506960" y="2404440"/>
            <a:ext cx="7766640" cy="16459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1506960" y="2404440"/>
            <a:ext cx="7766640" cy="16459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subTitle"/>
          </p:nvPr>
        </p:nvSpPr>
        <p:spPr>
          <a:xfrm>
            <a:off x="1506960" y="2404440"/>
            <a:ext cx="7766640" cy="76309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1506960" y="2404440"/>
            <a:ext cx="7766640" cy="16459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1506960" y="2404440"/>
            <a:ext cx="7766640" cy="16459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1506960" y="2404440"/>
            <a:ext cx="7766640" cy="16459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1506960" y="2404440"/>
            <a:ext cx="7766640" cy="16459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1506960" y="2404440"/>
            <a:ext cx="7766640" cy="16459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5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5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1506960" y="2404440"/>
            <a:ext cx="7766640" cy="16459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59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60" name="PlaceHolder 5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61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62" name="PlaceHolder 7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 1"/>
          <p:cNvSpPr/>
          <p:nvPr/>
        </p:nvSpPr>
        <p:spPr>
          <a:xfrm>
            <a:off x="9370800" y="0"/>
            <a:ext cx="1219320" cy="6858000"/>
          </a:xfrm>
          <a:prstGeom prst="line">
            <a:avLst/>
          </a:prstGeom>
          <a:ln w="9360">
            <a:solidFill>
              <a:schemeClr val="bg1">
                <a:lumMod val="75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2" name="Line 2"/>
          <p:cNvSpPr/>
          <p:nvPr/>
        </p:nvSpPr>
        <p:spPr>
          <a:xfrm flipH="1">
            <a:off x="7425000" y="3681360"/>
            <a:ext cx="4763520" cy="3176640"/>
          </a:xfrm>
          <a:prstGeom prst="line">
            <a:avLst/>
          </a:prstGeom>
          <a:ln w="9360">
            <a:solidFill>
              <a:schemeClr val="bg1">
                <a:lumMod val="85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3" name="CustomShape 3"/>
          <p:cNvSpPr/>
          <p:nvPr/>
        </p:nvSpPr>
        <p:spPr>
          <a:xfrm>
            <a:off x="9181440" y="-8640"/>
            <a:ext cx="3007080" cy="6866280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4" name="CustomShape 4"/>
          <p:cNvSpPr/>
          <p:nvPr/>
        </p:nvSpPr>
        <p:spPr>
          <a:xfrm>
            <a:off x="9603360" y="-8640"/>
            <a:ext cx="2588040" cy="6866280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" name="CustomShape 5"/>
          <p:cNvSpPr/>
          <p:nvPr/>
        </p:nvSpPr>
        <p:spPr>
          <a:xfrm>
            <a:off x="8932320" y="3048120"/>
            <a:ext cx="3259440" cy="380952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6" name="CustomShape 6"/>
          <p:cNvSpPr/>
          <p:nvPr/>
        </p:nvSpPr>
        <p:spPr>
          <a:xfrm>
            <a:off x="9334440" y="-8640"/>
            <a:ext cx="2854080" cy="686628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7" name="CustomShape 7"/>
          <p:cNvSpPr/>
          <p:nvPr/>
        </p:nvSpPr>
        <p:spPr>
          <a:xfrm>
            <a:off x="10898640" y="-8640"/>
            <a:ext cx="1289880" cy="6866280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8" name="CustomShape 8"/>
          <p:cNvSpPr/>
          <p:nvPr/>
        </p:nvSpPr>
        <p:spPr>
          <a:xfrm>
            <a:off x="10938960" y="-8640"/>
            <a:ext cx="1249560" cy="6866280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9" name="CustomShape 9"/>
          <p:cNvSpPr/>
          <p:nvPr/>
        </p:nvSpPr>
        <p:spPr>
          <a:xfrm>
            <a:off x="10371600" y="3589920"/>
            <a:ext cx="1816920" cy="3267720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0" name="CustomShape 10"/>
          <p:cNvSpPr/>
          <p:nvPr/>
        </p:nvSpPr>
        <p:spPr>
          <a:xfrm>
            <a:off x="0" y="4013280"/>
            <a:ext cx="448200" cy="284436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1" name="PlaceHolder 11"/>
          <p:cNvSpPr>
            <a:spLocks noGrp="1"/>
          </p:cNvSpPr>
          <p:nvPr>
            <p:ph type="title"/>
          </p:nvPr>
        </p:nvSpPr>
        <p:spPr>
          <a:xfrm>
            <a:off x="677160" y="2700720"/>
            <a:ext cx="8596440" cy="182628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de-DE" sz="4000" b="0" strike="noStrike" spc="-1">
                <a:solidFill>
                  <a:srgbClr val="90C226"/>
                </a:solidFill>
                <a:latin typeface="Trebuchet MS"/>
              </a:rPr>
              <a:t>Titelmasterformat durch Klicken bearbeiten</a:t>
            </a:r>
            <a:endParaRPr lang="de-DE" sz="40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72" name="PlaceHolder 12"/>
          <p:cNvSpPr>
            <a:spLocks noGrp="1"/>
          </p:cNvSpPr>
          <p:nvPr>
            <p:ph type="body"/>
          </p:nvPr>
        </p:nvSpPr>
        <p:spPr>
          <a:xfrm>
            <a:off x="677160" y="4527360"/>
            <a:ext cx="8596440" cy="8600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de-DE" sz="2000" b="0" strike="noStrike" spc="-1">
                <a:solidFill>
                  <a:srgbClr val="808080"/>
                </a:solidFill>
                <a:latin typeface="Trebuchet MS"/>
              </a:rPr>
              <a:t>Textmasterformat bearbeiten</a:t>
            </a:r>
            <a:endParaRPr lang="de-DE" sz="20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3" name="PlaceHolder 13"/>
          <p:cNvSpPr>
            <a:spLocks noGrp="1"/>
          </p:cNvSpPr>
          <p:nvPr>
            <p:ph type="dt"/>
          </p:nvPr>
        </p:nvSpPr>
        <p:spPr>
          <a:xfrm>
            <a:off x="7205040" y="6041520"/>
            <a:ext cx="91152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EB369FC7-07D4-4ACA-BFE7-137A8DC7AC0D}" type="datetime1">
              <a:rPr lang="de-DE" sz="900" b="0" strike="noStrike" spc="-1">
                <a:solidFill>
                  <a:srgbClr val="8B8B8B"/>
                </a:solidFill>
                <a:latin typeface="Trebuchet MS"/>
              </a:rPr>
              <a:t>07.11.2024</a:t>
            </a:fld>
            <a:endParaRPr lang="de-DE" sz="900" b="0" strike="noStrike" spc="-1">
              <a:latin typeface="Times New Roman"/>
            </a:endParaRPr>
          </a:p>
        </p:txBody>
      </p:sp>
      <p:sp>
        <p:nvSpPr>
          <p:cNvPr id="74" name="PlaceHolder 14"/>
          <p:cNvSpPr>
            <a:spLocks noGrp="1"/>
          </p:cNvSpPr>
          <p:nvPr>
            <p:ph type="ftr"/>
          </p:nvPr>
        </p:nvSpPr>
        <p:spPr>
          <a:xfrm>
            <a:off x="677160" y="6041520"/>
            <a:ext cx="6297120" cy="364680"/>
          </a:xfrm>
          <a:prstGeom prst="rect">
            <a:avLst/>
          </a:prstGeom>
        </p:spPr>
        <p:txBody>
          <a:bodyPr anchor="ctr"/>
          <a:lstStyle/>
          <a:p>
            <a:endParaRPr lang="de-DE" sz="2400" b="0" strike="noStrike" spc="-1">
              <a:latin typeface="Times New Roman"/>
            </a:endParaRPr>
          </a:p>
        </p:txBody>
      </p:sp>
      <p:sp>
        <p:nvSpPr>
          <p:cNvPr id="75" name="PlaceHolder 15"/>
          <p:cNvSpPr>
            <a:spLocks noGrp="1"/>
          </p:cNvSpPr>
          <p:nvPr>
            <p:ph type="sldNum"/>
          </p:nvPr>
        </p:nvSpPr>
        <p:spPr>
          <a:xfrm>
            <a:off x="8590680" y="6041520"/>
            <a:ext cx="68292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8CE059EA-29B5-407B-8560-44EA32C31BCB}" type="slidenum">
              <a:rPr lang="de-DE" sz="900" b="0" strike="noStrike" spc="-1">
                <a:solidFill>
                  <a:srgbClr val="90C226"/>
                </a:solidFill>
                <a:latin typeface="Trebuchet MS"/>
              </a:rPr>
              <a:t>‹Nr.›</a:t>
            </a:fld>
            <a:endParaRPr lang="de-DE" sz="9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Line 1"/>
          <p:cNvSpPr/>
          <p:nvPr/>
        </p:nvSpPr>
        <p:spPr>
          <a:xfrm>
            <a:off x="9370800" y="0"/>
            <a:ext cx="1219320" cy="6858000"/>
          </a:xfrm>
          <a:prstGeom prst="line">
            <a:avLst/>
          </a:prstGeom>
          <a:ln w="9360">
            <a:solidFill>
              <a:schemeClr val="bg1">
                <a:lumMod val="75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13" name="Line 2"/>
          <p:cNvSpPr/>
          <p:nvPr/>
        </p:nvSpPr>
        <p:spPr>
          <a:xfrm flipH="1">
            <a:off x="7425000" y="3681360"/>
            <a:ext cx="4763520" cy="3176640"/>
          </a:xfrm>
          <a:prstGeom prst="line">
            <a:avLst/>
          </a:prstGeom>
          <a:ln w="9360">
            <a:solidFill>
              <a:schemeClr val="bg1">
                <a:lumMod val="85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14" name="CustomShape 3"/>
          <p:cNvSpPr/>
          <p:nvPr/>
        </p:nvSpPr>
        <p:spPr>
          <a:xfrm>
            <a:off x="9181440" y="-8640"/>
            <a:ext cx="3007080" cy="6866280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5" name="CustomShape 4"/>
          <p:cNvSpPr/>
          <p:nvPr/>
        </p:nvSpPr>
        <p:spPr>
          <a:xfrm>
            <a:off x="9603360" y="-8640"/>
            <a:ext cx="2588040" cy="6866280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6" name="CustomShape 5"/>
          <p:cNvSpPr/>
          <p:nvPr/>
        </p:nvSpPr>
        <p:spPr>
          <a:xfrm>
            <a:off x="8932320" y="3048120"/>
            <a:ext cx="3259440" cy="380952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7" name="CustomShape 6"/>
          <p:cNvSpPr/>
          <p:nvPr/>
        </p:nvSpPr>
        <p:spPr>
          <a:xfrm>
            <a:off x="9334440" y="-8640"/>
            <a:ext cx="2854080" cy="686628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8" name="CustomShape 7"/>
          <p:cNvSpPr/>
          <p:nvPr/>
        </p:nvSpPr>
        <p:spPr>
          <a:xfrm>
            <a:off x="10898640" y="-8640"/>
            <a:ext cx="1289880" cy="6866280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9" name="CustomShape 8"/>
          <p:cNvSpPr/>
          <p:nvPr/>
        </p:nvSpPr>
        <p:spPr>
          <a:xfrm>
            <a:off x="10938960" y="-8640"/>
            <a:ext cx="1249560" cy="6866280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0" name="CustomShape 9"/>
          <p:cNvSpPr/>
          <p:nvPr/>
        </p:nvSpPr>
        <p:spPr>
          <a:xfrm>
            <a:off x="10371600" y="3589920"/>
            <a:ext cx="1816920" cy="3267720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1" name="CustomShape 10"/>
          <p:cNvSpPr/>
          <p:nvPr/>
        </p:nvSpPr>
        <p:spPr>
          <a:xfrm>
            <a:off x="0" y="4013280"/>
            <a:ext cx="448200" cy="284436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2" name="PlaceHolder 1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3600" b="0" strike="noStrike" spc="-1">
                <a:solidFill>
                  <a:srgbClr val="90C226"/>
                </a:solidFill>
                <a:latin typeface="Trebuchet MS"/>
              </a:rPr>
              <a:t>Titelmasterformat durch Klicken bearbeiten</a:t>
            </a:r>
            <a:endParaRPr lang="de-DE" sz="36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23" name="PlaceHolder 12"/>
          <p:cNvSpPr>
            <a:spLocks noGrp="1"/>
          </p:cNvSpPr>
          <p:nvPr>
            <p:ph type="body"/>
          </p:nvPr>
        </p:nvSpPr>
        <p:spPr>
          <a:xfrm>
            <a:off x="677160" y="2160720"/>
            <a:ext cx="8596440" cy="3880440"/>
          </a:xfrm>
          <a:prstGeom prst="rect">
            <a:avLst/>
          </a:prstGeom>
        </p:spPr>
        <p:txBody>
          <a:bodyPr/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de-DE" sz="1800" b="0" strike="noStrike" spc="-1">
                <a:solidFill>
                  <a:srgbClr val="404040"/>
                </a:solidFill>
                <a:latin typeface="Trebuchet MS"/>
              </a:rPr>
              <a:t>Textmasterformat bearbeiten</a:t>
            </a: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de-DE" sz="1600" b="0" strike="noStrike" spc="-1">
                <a:solidFill>
                  <a:srgbClr val="404040"/>
                </a:solidFill>
                <a:latin typeface="Trebuchet MS"/>
              </a:rPr>
              <a:t>Zweite Ebene</a:t>
            </a:r>
          </a:p>
          <a:p>
            <a:pPr marL="1143000" lvl="2" indent="-22824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de-DE" sz="1400" b="0" strike="noStrike" spc="-1">
                <a:solidFill>
                  <a:srgbClr val="404040"/>
                </a:solidFill>
                <a:latin typeface="Trebuchet MS"/>
              </a:rPr>
              <a:t>Dritte Ebene</a:t>
            </a:r>
          </a:p>
          <a:p>
            <a:pPr marL="1600200" lvl="3" indent="-22824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de-DE" sz="1200" b="0" strike="noStrike" spc="-1">
                <a:solidFill>
                  <a:srgbClr val="404040"/>
                </a:solidFill>
                <a:latin typeface="Trebuchet MS"/>
              </a:rPr>
              <a:t>Vierte Ebene</a:t>
            </a:r>
          </a:p>
          <a:p>
            <a:pPr marL="2057400" lvl="4" indent="-22824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de-DE" sz="1200" b="0" strike="noStrike" spc="-1">
                <a:solidFill>
                  <a:srgbClr val="404040"/>
                </a:solidFill>
                <a:latin typeface="Trebuchet MS"/>
              </a:rPr>
              <a:t>Fünfte Ebene</a:t>
            </a:r>
          </a:p>
        </p:txBody>
      </p:sp>
      <p:sp>
        <p:nvSpPr>
          <p:cNvPr id="124" name="PlaceHolder 13"/>
          <p:cNvSpPr>
            <a:spLocks noGrp="1"/>
          </p:cNvSpPr>
          <p:nvPr>
            <p:ph type="dt"/>
          </p:nvPr>
        </p:nvSpPr>
        <p:spPr>
          <a:xfrm>
            <a:off x="7205040" y="6041520"/>
            <a:ext cx="91152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41B7D804-105E-4342-B3F3-C3D184C480D4}" type="datetime1">
              <a:rPr lang="de-DE" sz="900" b="0" strike="noStrike" spc="-1">
                <a:solidFill>
                  <a:srgbClr val="8B8B8B"/>
                </a:solidFill>
                <a:latin typeface="Trebuchet MS"/>
              </a:rPr>
              <a:t>07.11.2024</a:t>
            </a:fld>
            <a:endParaRPr lang="de-DE" sz="900" b="0" strike="noStrike" spc="-1">
              <a:latin typeface="Times New Roman"/>
            </a:endParaRPr>
          </a:p>
        </p:txBody>
      </p:sp>
      <p:sp>
        <p:nvSpPr>
          <p:cNvPr id="125" name="PlaceHolder 14"/>
          <p:cNvSpPr>
            <a:spLocks noGrp="1"/>
          </p:cNvSpPr>
          <p:nvPr>
            <p:ph type="ftr"/>
          </p:nvPr>
        </p:nvSpPr>
        <p:spPr>
          <a:xfrm>
            <a:off x="677160" y="6041520"/>
            <a:ext cx="6297120" cy="364680"/>
          </a:xfrm>
          <a:prstGeom prst="rect">
            <a:avLst/>
          </a:prstGeom>
        </p:spPr>
        <p:txBody>
          <a:bodyPr anchor="ctr"/>
          <a:lstStyle/>
          <a:p>
            <a:endParaRPr lang="de-DE" sz="2400" b="0" strike="noStrike" spc="-1">
              <a:latin typeface="Times New Roman"/>
            </a:endParaRPr>
          </a:p>
        </p:txBody>
      </p:sp>
      <p:sp>
        <p:nvSpPr>
          <p:cNvPr id="126" name="PlaceHolder 15"/>
          <p:cNvSpPr>
            <a:spLocks noGrp="1"/>
          </p:cNvSpPr>
          <p:nvPr>
            <p:ph type="sldNum"/>
          </p:nvPr>
        </p:nvSpPr>
        <p:spPr>
          <a:xfrm>
            <a:off x="8590680" y="6041520"/>
            <a:ext cx="68292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5D8E1721-2C2E-45FA-AE16-C33F4C24D366}" type="slidenum">
              <a:rPr lang="de-DE" sz="900" b="0" strike="noStrike" spc="-1">
                <a:solidFill>
                  <a:srgbClr val="90C226"/>
                </a:solidFill>
                <a:latin typeface="Trebuchet MS"/>
              </a:rPr>
              <a:t>‹Nr.›</a:t>
            </a:fld>
            <a:endParaRPr lang="de-DE" sz="9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firma@mail.de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extShape 1"/>
          <p:cNvSpPr txBox="1"/>
          <p:nvPr/>
        </p:nvSpPr>
        <p:spPr>
          <a:xfrm>
            <a:off x="1074600" y="393840"/>
            <a:ext cx="8686440" cy="57708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92500" lnSpcReduction="20000"/>
          </a:bodyPr>
          <a:lstStyle/>
          <a:p>
            <a:pPr algn="ctr">
              <a:lnSpc>
                <a:spcPct val="100000"/>
              </a:lnSpc>
            </a:pPr>
            <a:r>
              <a:rPr lang="de-DE" sz="4000" b="0" strike="noStrike" spc="-1">
                <a:solidFill>
                  <a:srgbClr val="90C226"/>
                </a:solidFill>
                <a:latin typeface="Trebuchet MS"/>
              </a:rPr>
              <a:t>Ablauf</a:t>
            </a:r>
            <a:endParaRPr lang="de-DE" sz="40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71" name="TextShape 2"/>
          <p:cNvSpPr txBox="1"/>
          <p:nvPr/>
        </p:nvSpPr>
        <p:spPr>
          <a:xfrm>
            <a:off x="369720" y="971640"/>
            <a:ext cx="8686440" cy="56671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1001"/>
              </a:spcBef>
            </a:pPr>
            <a:r>
              <a:rPr lang="de-DE" sz="2000" b="0" strike="noStrike" spc="-1">
                <a:solidFill>
                  <a:srgbClr val="000000"/>
                </a:solidFill>
                <a:latin typeface="Trebuchet MS"/>
              </a:rPr>
              <a:t>Begrüßung</a:t>
            </a:r>
            <a:endParaRPr lang="de-DE" sz="20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50000"/>
              </a:lnSpc>
              <a:spcBef>
                <a:spcPts val="1001"/>
              </a:spcBef>
            </a:pPr>
            <a:r>
              <a:rPr lang="de-DE" sz="2000" b="0" strike="noStrike" spc="-1">
                <a:solidFill>
                  <a:srgbClr val="000000"/>
                </a:solidFill>
                <a:latin typeface="Trebuchet MS"/>
              </a:rPr>
              <a:t>Tagesordnung</a:t>
            </a:r>
            <a:endParaRPr lang="de-DE" sz="20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50000"/>
              </a:lnSpc>
              <a:spcBef>
                <a:spcPts val="1001"/>
              </a:spcBef>
            </a:pPr>
            <a:endParaRPr lang="de-DE" sz="20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50000"/>
              </a:lnSpc>
              <a:spcBef>
                <a:spcPts val="1001"/>
              </a:spcBef>
            </a:pPr>
            <a:r>
              <a:rPr lang="de-DE" sz="2000" b="0" strike="noStrike" spc="-1">
                <a:solidFill>
                  <a:srgbClr val="000000"/>
                </a:solidFill>
                <a:latin typeface="Trebuchet MS"/>
              </a:rPr>
              <a:t>TOP 1 – Einleitende Worte</a:t>
            </a:r>
            <a:endParaRPr lang="de-DE" sz="20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50000"/>
              </a:lnSpc>
              <a:spcBef>
                <a:spcPts val="1001"/>
              </a:spcBef>
            </a:pPr>
            <a:r>
              <a:rPr lang="de-DE" sz="2000" b="0" strike="noStrike" spc="-1">
                <a:solidFill>
                  <a:srgbClr val="000000"/>
                </a:solidFill>
                <a:latin typeface="Trebuchet MS"/>
              </a:rPr>
              <a:t>TOP 2 – Erklärungen zum kommenden Jahr /Schnupperstunden</a:t>
            </a:r>
            <a:endParaRPr lang="de-DE" sz="20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50000"/>
              </a:lnSpc>
              <a:spcBef>
                <a:spcPts val="1001"/>
              </a:spcBef>
            </a:pPr>
            <a:r>
              <a:rPr lang="de-DE" sz="2000" b="0" strike="noStrike" spc="-1">
                <a:solidFill>
                  <a:srgbClr val="000000"/>
                </a:solidFill>
                <a:latin typeface="Trebuchet MS"/>
              </a:rPr>
              <a:t>TOP3 – Flex- und Regelklassen</a:t>
            </a:r>
            <a:endParaRPr lang="de-DE" sz="20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50000"/>
              </a:lnSpc>
              <a:spcBef>
                <a:spcPts val="1001"/>
              </a:spcBef>
            </a:pPr>
            <a:r>
              <a:rPr lang="de-DE" sz="2000" b="0" strike="noStrike" spc="-1">
                <a:solidFill>
                  <a:srgbClr val="000000"/>
                </a:solidFill>
                <a:latin typeface="Trebuchet MS"/>
              </a:rPr>
              <a:t>TOP 4 – Zeit für Fragen</a:t>
            </a:r>
            <a:endParaRPr lang="de-DE" sz="20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de-DE" sz="20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de-DE" sz="20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extShape 1"/>
          <p:cNvSpPr txBox="1"/>
          <p:nvPr/>
        </p:nvSpPr>
        <p:spPr>
          <a:xfrm>
            <a:off x="210600" y="432000"/>
            <a:ext cx="9149400" cy="34560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85000" lnSpcReduction="20000"/>
          </a:bodyPr>
          <a:lstStyle/>
          <a:p>
            <a:pPr>
              <a:lnSpc>
                <a:spcPct val="100000"/>
              </a:lnSpc>
            </a:pPr>
            <a:r>
              <a:rPr lang="de-DE" sz="4000" b="0" strike="noStrike" spc="-1" dirty="0">
                <a:solidFill>
                  <a:srgbClr val="90C226"/>
                </a:solidFill>
                <a:latin typeface="Trebuchet MS"/>
              </a:rPr>
              <a:t>TOP 1 – Einleitende Worte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lang="de-DE" sz="4000" b="0" strike="noStrike" spc="-1" dirty="0" smtClean="0">
                <a:solidFill>
                  <a:srgbClr val="90C226"/>
                </a:solidFill>
                <a:latin typeface="Trebuchet MS"/>
              </a:rPr>
              <a:t>- Mail </a:t>
            </a:r>
            <a:r>
              <a:rPr lang="de-DE" sz="4000" b="0" strike="noStrike" spc="-1" dirty="0">
                <a:solidFill>
                  <a:srgbClr val="90C226"/>
                </a:solidFill>
                <a:latin typeface="Trebuchet MS"/>
              </a:rPr>
              <a:t>und Telefonnummer angeben</a:t>
            </a:r>
            <a:r>
              <a:rPr dirty="0"/>
              <a:t/>
            </a:r>
            <a:br>
              <a:rPr dirty="0"/>
            </a:br>
            <a:r>
              <a:rPr lang="de-DE" sz="4000" b="0" strike="noStrike" spc="-1" dirty="0">
                <a:solidFill>
                  <a:srgbClr val="90C226"/>
                </a:solidFill>
                <a:latin typeface="Trebuchet MS"/>
              </a:rPr>
              <a:t>- Gesundheitsamt Onlinetermine ab 01.11.24 möglich</a:t>
            </a:r>
            <a:r>
              <a:rPr dirty="0"/>
              <a:t/>
            </a:r>
            <a:br>
              <a:rPr dirty="0"/>
            </a:br>
            <a:r>
              <a:rPr lang="de-DE" sz="4000" b="0" strike="noStrike" spc="-1" dirty="0">
                <a:solidFill>
                  <a:srgbClr val="90C226"/>
                </a:solidFill>
                <a:latin typeface="Trebuchet MS"/>
              </a:rPr>
              <a:t>- Einschulung 6. September 2025 09.30 Uhr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endParaRPr lang="de-DE" sz="4000" b="0" strike="noStrike" spc="-1" dirty="0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73" name="TextShape 2"/>
          <p:cNvSpPr txBox="1"/>
          <p:nvPr/>
        </p:nvSpPr>
        <p:spPr>
          <a:xfrm>
            <a:off x="534600" y="4213080"/>
            <a:ext cx="8596440" cy="233964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de-DE" sz="2000" b="0" strike="noStrike" spc="-1">
                <a:solidFill>
                  <a:srgbClr val="808080"/>
                </a:solidFill>
                <a:latin typeface="Trebuchet MS"/>
              </a:rPr>
              <a:t>Kontakt Georg-Büchner-Grundschule</a:t>
            </a:r>
            <a:endParaRPr lang="de-DE" sz="20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de-DE" sz="2000" b="0" strike="noStrike" spc="-1">
                <a:solidFill>
                  <a:srgbClr val="808080"/>
                </a:solidFill>
                <a:latin typeface="Trebuchet MS"/>
              </a:rPr>
              <a:t>Brunoldstraße 15b</a:t>
            </a:r>
            <a:endParaRPr lang="de-DE" sz="20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de-DE" sz="2000" b="0" strike="noStrike" spc="-1">
                <a:solidFill>
                  <a:srgbClr val="808080"/>
                </a:solidFill>
                <a:latin typeface="Trebuchet MS"/>
              </a:rPr>
              <a:t>16247 Joachimsthal</a:t>
            </a:r>
            <a:endParaRPr lang="de-DE" sz="20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de-DE" sz="2000" b="0" strike="noStrike" spc="-1">
                <a:solidFill>
                  <a:srgbClr val="808080"/>
                </a:solidFill>
                <a:latin typeface="Trebuchet MS"/>
              </a:rPr>
              <a:t>Telefon: +49(0)33361 8666</a:t>
            </a:r>
            <a:endParaRPr lang="de-DE" sz="20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de-DE" sz="2000" b="0" strike="noStrike" spc="-1">
                <a:solidFill>
                  <a:srgbClr val="808080"/>
                </a:solidFill>
                <a:latin typeface="Trebuchet MS"/>
              </a:rPr>
              <a:t>Fax: +49(0)33361 8667</a:t>
            </a:r>
            <a:endParaRPr lang="de-DE" sz="20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de-DE" sz="2000" b="0" strike="noStrike" spc="-1">
                <a:solidFill>
                  <a:srgbClr val="808080"/>
                </a:solidFill>
                <a:latin typeface="Trebuchet MS"/>
              </a:rPr>
              <a:t>E-Mail: </a:t>
            </a:r>
            <a:r>
              <a:rPr lang="de-DE" sz="2000" b="0" u="sng" strike="noStrike" spc="-1">
                <a:solidFill>
                  <a:srgbClr val="CCE49D"/>
                </a:solidFill>
                <a:uFillTx/>
                <a:latin typeface="Trebuchet MS"/>
                <a:hlinkClick r:id="rId2"/>
              </a:rPr>
              <a:t>schule.joachimsthal@t-online.de</a:t>
            </a:r>
            <a:endParaRPr lang="de-DE" sz="20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de-DE" sz="20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extShape 1"/>
          <p:cNvSpPr txBox="1"/>
          <p:nvPr/>
        </p:nvSpPr>
        <p:spPr>
          <a:xfrm>
            <a:off x="1141560" y="609480"/>
            <a:ext cx="9905760" cy="1117080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de-DE" sz="3600" b="0" strike="noStrike" spc="-1">
                <a:solidFill>
                  <a:srgbClr val="90C226"/>
                </a:solidFill>
                <a:latin typeface="Trebuchet MS"/>
              </a:rPr>
              <a:t>TOP 2 - Erklärungen zum kommenden Jahr/</a:t>
            </a:r>
            <a:r>
              <a:t/>
            </a:r>
            <a:br/>
            <a:r>
              <a:rPr lang="de-DE" sz="3600" b="0" strike="noStrike" spc="-1">
                <a:solidFill>
                  <a:srgbClr val="90C226"/>
                </a:solidFill>
                <a:latin typeface="Trebuchet MS"/>
              </a:rPr>
              <a:t>			Schnupperstunden</a:t>
            </a:r>
            <a:endParaRPr lang="de-DE" sz="36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75" name="TextShape 2"/>
          <p:cNvSpPr txBox="1"/>
          <p:nvPr/>
        </p:nvSpPr>
        <p:spPr>
          <a:xfrm>
            <a:off x="647640" y="1734480"/>
            <a:ext cx="10399320" cy="48002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457200" indent="-45684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AutoNum type="arabicParenR"/>
            </a:pPr>
            <a:r>
              <a:rPr lang="de-DE" sz="1800" b="0" strike="noStrike" spc="-1" dirty="0">
                <a:solidFill>
                  <a:srgbClr val="404040"/>
                </a:solidFill>
                <a:latin typeface="Trebuchet MS"/>
              </a:rPr>
              <a:t>Die </a:t>
            </a:r>
            <a:r>
              <a:rPr lang="de-DE" sz="1800" b="1" strike="noStrike" spc="-1" dirty="0">
                <a:solidFill>
                  <a:srgbClr val="404040"/>
                </a:solidFill>
                <a:latin typeface="Trebuchet MS"/>
              </a:rPr>
              <a:t>Vorschule</a:t>
            </a:r>
            <a:r>
              <a:rPr lang="de-DE" sz="1800" b="0" strike="noStrike" spc="-1" dirty="0">
                <a:solidFill>
                  <a:srgbClr val="404040"/>
                </a:solidFill>
                <a:latin typeface="Trebuchet MS"/>
              </a:rPr>
              <a:t> obliegt der Kita und den Eltern</a:t>
            </a: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de-DE" sz="1800" b="0" strike="noStrike" spc="-1" dirty="0">
                <a:solidFill>
                  <a:srgbClr val="404040"/>
                </a:solidFill>
                <a:latin typeface="Wingdings"/>
              </a:rPr>
              <a:t></a:t>
            </a:r>
            <a:r>
              <a:rPr lang="de-DE" sz="1800" b="0" strike="noStrike" spc="-1" dirty="0">
                <a:solidFill>
                  <a:srgbClr val="404040"/>
                </a:solidFill>
                <a:latin typeface="Trebuchet MS"/>
              </a:rPr>
              <a:t> Schnupperstunden sollen den Übergang von der Kita zur Schule erleichtern</a:t>
            </a: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de-DE" sz="1800" b="0" strike="noStrike" spc="-1" dirty="0">
                <a:solidFill>
                  <a:srgbClr val="404040"/>
                </a:solidFill>
                <a:latin typeface="Wingdings"/>
              </a:rPr>
              <a:t></a:t>
            </a:r>
            <a:r>
              <a:rPr lang="de-DE" sz="1800" b="0" strike="noStrike" spc="-1" dirty="0">
                <a:solidFill>
                  <a:srgbClr val="404040"/>
                </a:solidFill>
                <a:latin typeface="Trebuchet MS"/>
              </a:rPr>
              <a:t> kein abrupter Schritt, sondern ein begleiteter Prozess von Eltern, Kita &amp; Schule</a:t>
            </a:r>
            <a:r>
              <a:rPr dirty="0"/>
              <a:t/>
            </a:r>
            <a:br>
              <a:rPr dirty="0"/>
            </a:br>
            <a:endParaRPr lang="de-DE" sz="1800" b="0" strike="noStrike" spc="-1" dirty="0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de-DE" sz="1800" b="0" u="sng" strike="noStrike" spc="-1" dirty="0" smtClean="0">
                <a:solidFill>
                  <a:srgbClr val="404040"/>
                </a:solidFill>
                <a:uFillTx/>
                <a:latin typeface="Trebuchet MS"/>
              </a:rPr>
              <a:t>Schnupperstunden </a:t>
            </a:r>
            <a:endParaRPr lang="de-DE" sz="18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de-DE" sz="1800" b="0" strike="noStrike" spc="-1" dirty="0">
                <a:solidFill>
                  <a:srgbClr val="404040"/>
                </a:solidFill>
                <a:latin typeface="Trebuchet MS"/>
              </a:rPr>
              <a:t>Zunächst Gespräche mit Erziehern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de-DE" sz="1800" b="0" strike="noStrike" spc="-1" dirty="0">
                <a:solidFill>
                  <a:srgbClr val="404040"/>
                </a:solidFill>
                <a:latin typeface="Trebuchet MS"/>
              </a:rPr>
              <a:t>Insgesamt 5 Schnupperstunden pro </a:t>
            </a:r>
            <a:r>
              <a:rPr lang="de-DE" sz="1800" b="0" strike="noStrike" spc="-1" dirty="0" smtClean="0">
                <a:solidFill>
                  <a:srgbClr val="404040"/>
                </a:solidFill>
                <a:latin typeface="Trebuchet MS"/>
              </a:rPr>
              <a:t>Kita </a:t>
            </a:r>
            <a:endParaRPr lang="de-DE" sz="18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de-DE" sz="1800" b="0" strike="noStrike" spc="-1" dirty="0">
                <a:solidFill>
                  <a:srgbClr val="404040"/>
                </a:solidFill>
                <a:latin typeface="Trebuchet MS"/>
              </a:rPr>
              <a:t>Inhalte: Umgang mit Stiften</a:t>
            </a:r>
            <a:r>
              <a:rPr lang="de-DE" sz="1800" b="0" strike="noStrike" spc="-1" dirty="0" smtClean="0">
                <a:solidFill>
                  <a:srgbClr val="404040"/>
                </a:solidFill>
                <a:latin typeface="Trebuchet MS"/>
              </a:rPr>
              <a:t>, Schere </a:t>
            </a:r>
            <a:r>
              <a:rPr lang="de-DE" sz="1800" b="0" strike="noStrike" spc="-1" dirty="0">
                <a:solidFill>
                  <a:srgbClr val="404040"/>
                </a:solidFill>
                <a:latin typeface="Trebuchet MS"/>
              </a:rPr>
              <a:t>und Kleber, Schulhauserkundung,</a:t>
            </a: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</a:pPr>
            <a:r>
              <a:rPr lang="de-DE" sz="1800" b="0" strike="noStrike" spc="-1" dirty="0" smtClean="0">
                <a:solidFill>
                  <a:srgbClr val="404040"/>
                </a:solidFill>
                <a:latin typeface="Trebuchet MS"/>
              </a:rPr>
              <a:t>erste </a:t>
            </a:r>
            <a:r>
              <a:rPr lang="de-DE" sz="1800" b="0" strike="noStrike" spc="-1" dirty="0">
                <a:solidFill>
                  <a:srgbClr val="404040"/>
                </a:solidFill>
                <a:latin typeface="Trebuchet MS"/>
              </a:rPr>
              <a:t>Laut- und Spurübungen, Übung zum Zahlen- und Mengenverständnis, Thema Umwelt in </a:t>
            </a:r>
            <a:r>
              <a:rPr lang="de-DE" sz="1800" b="0" strike="noStrike" spc="-1" dirty="0" smtClean="0">
                <a:solidFill>
                  <a:srgbClr val="404040"/>
                </a:solidFill>
                <a:latin typeface="Trebuchet MS"/>
              </a:rPr>
              <a:t> Anlehnung </a:t>
            </a:r>
            <a:r>
              <a:rPr lang="de-DE" sz="1800" b="0" strike="noStrike" spc="-1" dirty="0">
                <a:solidFill>
                  <a:srgbClr val="404040"/>
                </a:solidFill>
                <a:latin typeface="Trebuchet MS"/>
              </a:rPr>
              <a:t>an den Sachunterricht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de-DE" sz="1800" b="0" strike="noStrike" spc="-1" dirty="0">
                <a:solidFill>
                  <a:srgbClr val="404040"/>
                </a:solidFill>
                <a:latin typeface="Trebuchet MS"/>
              </a:rPr>
              <a:t>immer </a:t>
            </a:r>
            <a:r>
              <a:rPr lang="de-DE" b="1" spc="-1" dirty="0">
                <a:solidFill>
                  <a:srgbClr val="404040"/>
                </a:solidFill>
                <a:latin typeface="Trebuchet MS"/>
              </a:rPr>
              <a:t>m</a:t>
            </a:r>
            <a:r>
              <a:rPr lang="de-DE" sz="1800" b="1" strike="noStrike" spc="-1" dirty="0" smtClean="0">
                <a:solidFill>
                  <a:srgbClr val="404040"/>
                </a:solidFill>
                <a:latin typeface="Trebuchet MS"/>
              </a:rPr>
              <a:t>ittwochs </a:t>
            </a:r>
            <a:r>
              <a:rPr lang="de-DE" sz="1800" b="1" strike="noStrike" spc="-1" dirty="0">
                <a:solidFill>
                  <a:srgbClr val="404040"/>
                </a:solidFill>
                <a:latin typeface="Trebuchet MS"/>
              </a:rPr>
              <a:t>zwischen 9:40-11.00 Uhr </a:t>
            </a:r>
            <a:endParaRPr lang="de-DE" sz="18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endParaRPr lang="de-DE" sz="1800" b="0" strike="noStrike" spc="-1" dirty="0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de-DE" sz="1800" b="0" strike="noStrike" spc="-1" dirty="0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de-DE" sz="1800" b="0" strike="noStrike" spc="-1" dirty="0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de-DE" sz="1800" b="0" strike="noStrike" spc="-1" dirty="0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extShape 1"/>
          <p:cNvSpPr txBox="1"/>
          <p:nvPr/>
        </p:nvSpPr>
        <p:spPr>
          <a:xfrm>
            <a:off x="354240" y="179280"/>
            <a:ext cx="9905760" cy="1155240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de-DE" sz="3600" b="0" strike="noStrike" spc="-1">
                <a:solidFill>
                  <a:srgbClr val="90C226"/>
                </a:solidFill>
                <a:latin typeface="Trebuchet MS"/>
              </a:rPr>
              <a:t>Checkliste: Was sollte mein Kind bei Schuleintritt wissen &amp; können ?</a:t>
            </a:r>
            <a:endParaRPr lang="de-DE" sz="36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77" name="CustomShape 2"/>
          <p:cNvSpPr/>
          <p:nvPr/>
        </p:nvSpPr>
        <p:spPr>
          <a:xfrm>
            <a:off x="608040" y="1665360"/>
            <a:ext cx="9905760" cy="4722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 fontScale="92500" lnSpcReduction="10000"/>
          </a:bodyPr>
          <a:lstStyle/>
          <a:p>
            <a:pPr marL="457200" indent="-456840">
              <a:lnSpc>
                <a:spcPct val="100000"/>
              </a:lnSpc>
              <a:spcBef>
                <a:spcPts val="561"/>
              </a:spcBef>
              <a:spcAft>
                <a:spcPts val="601"/>
              </a:spcAft>
              <a:buClr>
                <a:srgbClr val="90C226"/>
              </a:buClr>
              <a:buFont typeface="Arial"/>
              <a:buAutoNum type="arabicPeriod"/>
            </a:pPr>
            <a:r>
              <a:rPr lang="de-DE" sz="2800" b="0" strike="noStrike" cap="small" spc="-1" dirty="0">
                <a:solidFill>
                  <a:srgbClr val="000000"/>
                </a:solidFill>
                <a:latin typeface="Arial Black"/>
              </a:rPr>
              <a:t>Zuhören können </a:t>
            </a:r>
            <a:endParaRPr lang="de-DE" sz="2800" b="0" strike="noStrike" spc="-1" dirty="0">
              <a:latin typeface="Arial"/>
            </a:endParaRPr>
          </a:p>
          <a:p>
            <a:pPr marL="457200" indent="-456840">
              <a:lnSpc>
                <a:spcPct val="100000"/>
              </a:lnSpc>
              <a:spcBef>
                <a:spcPts val="561"/>
              </a:spcBef>
              <a:spcAft>
                <a:spcPts val="601"/>
              </a:spcAft>
              <a:buClr>
                <a:srgbClr val="90C226"/>
              </a:buClr>
              <a:buFont typeface="Arial"/>
              <a:buAutoNum type="arabicPeriod"/>
            </a:pPr>
            <a:r>
              <a:rPr lang="de-DE" sz="2800" b="0" strike="noStrike" cap="small" spc="-1" dirty="0">
                <a:solidFill>
                  <a:srgbClr val="000000"/>
                </a:solidFill>
                <a:latin typeface="Arial Black"/>
              </a:rPr>
              <a:t>Rechts- Links klar einhalten (Schreibrichtung)</a:t>
            </a:r>
            <a:endParaRPr lang="de-DE" sz="2800" b="0" strike="noStrike" spc="-1" dirty="0">
              <a:latin typeface="Arial"/>
            </a:endParaRPr>
          </a:p>
          <a:p>
            <a:pPr marL="457200" indent="-456840">
              <a:lnSpc>
                <a:spcPct val="100000"/>
              </a:lnSpc>
              <a:spcBef>
                <a:spcPts val="561"/>
              </a:spcBef>
              <a:spcAft>
                <a:spcPts val="601"/>
              </a:spcAft>
              <a:buClr>
                <a:srgbClr val="90C226"/>
              </a:buClr>
              <a:buFont typeface="Arial"/>
              <a:buAutoNum type="arabicPeriod"/>
            </a:pPr>
            <a:r>
              <a:rPr lang="de-DE" sz="2800" b="0" strike="noStrike" cap="small" spc="-1" dirty="0">
                <a:solidFill>
                  <a:srgbClr val="000000"/>
                </a:solidFill>
                <a:latin typeface="Arial Black"/>
              </a:rPr>
              <a:t>Muster fortsetzen</a:t>
            </a:r>
            <a:endParaRPr lang="de-DE" sz="2800" b="0" strike="noStrike" spc="-1" dirty="0">
              <a:latin typeface="Arial"/>
            </a:endParaRPr>
          </a:p>
          <a:p>
            <a:pPr marL="457200" indent="-456840">
              <a:lnSpc>
                <a:spcPct val="100000"/>
              </a:lnSpc>
              <a:spcBef>
                <a:spcPts val="561"/>
              </a:spcBef>
              <a:spcAft>
                <a:spcPts val="601"/>
              </a:spcAft>
              <a:buClr>
                <a:srgbClr val="90C226"/>
              </a:buClr>
              <a:buFont typeface="Arial"/>
              <a:buAutoNum type="arabicPeriod"/>
            </a:pPr>
            <a:r>
              <a:rPr lang="de-DE" sz="2800" b="0" strike="noStrike" cap="small" spc="-1" dirty="0">
                <a:solidFill>
                  <a:srgbClr val="000000"/>
                </a:solidFill>
                <a:latin typeface="Arial Black"/>
              </a:rPr>
              <a:t>Reime aufsagen und Reimwörter finden ( Baum –Raum)</a:t>
            </a:r>
            <a:endParaRPr lang="de-DE" sz="2800" b="0" strike="noStrike" spc="-1" dirty="0">
              <a:latin typeface="Arial"/>
            </a:endParaRPr>
          </a:p>
          <a:p>
            <a:pPr marL="457200" indent="-456840">
              <a:lnSpc>
                <a:spcPct val="100000"/>
              </a:lnSpc>
              <a:spcBef>
                <a:spcPts val="561"/>
              </a:spcBef>
              <a:spcAft>
                <a:spcPts val="601"/>
              </a:spcAft>
              <a:buClr>
                <a:srgbClr val="90C226"/>
              </a:buClr>
              <a:buFont typeface="Arial"/>
              <a:buAutoNum type="arabicPeriod"/>
            </a:pPr>
            <a:r>
              <a:rPr lang="de-DE" sz="2800" b="0" strike="noStrike" cap="small" spc="-1" dirty="0">
                <a:solidFill>
                  <a:srgbClr val="000000"/>
                </a:solidFill>
                <a:latin typeface="Arial Black"/>
              </a:rPr>
              <a:t>Fragen verstehen und Aufforderungen umsetzen (Öffne bitte dein </a:t>
            </a:r>
            <a:r>
              <a:rPr lang="de-DE" sz="2800" b="0" strike="noStrike" cap="small" spc="-1" dirty="0" smtClean="0">
                <a:solidFill>
                  <a:srgbClr val="000000"/>
                </a:solidFill>
                <a:latin typeface="Arial Black"/>
              </a:rPr>
              <a:t>Buch, Höre Zu)</a:t>
            </a:r>
            <a:endParaRPr lang="de-DE" sz="2800" b="0" strike="noStrike" spc="-1" dirty="0">
              <a:latin typeface="Arial"/>
            </a:endParaRPr>
          </a:p>
          <a:p>
            <a:pPr marL="457200" indent="-456840">
              <a:lnSpc>
                <a:spcPct val="100000"/>
              </a:lnSpc>
              <a:spcBef>
                <a:spcPts val="561"/>
              </a:spcBef>
              <a:spcAft>
                <a:spcPts val="601"/>
              </a:spcAft>
              <a:buClr>
                <a:srgbClr val="90C226"/>
              </a:buClr>
              <a:buFont typeface="Arial"/>
              <a:buAutoNum type="arabicPeriod"/>
            </a:pPr>
            <a:r>
              <a:rPr lang="de-DE" sz="2800" b="0" strike="noStrike" cap="small" spc="-1" dirty="0">
                <a:solidFill>
                  <a:srgbClr val="000000"/>
                </a:solidFill>
                <a:latin typeface="Arial Black"/>
              </a:rPr>
              <a:t>Zungenbrecher sprechen</a:t>
            </a:r>
            <a:endParaRPr lang="de-DE" sz="2800" b="0" strike="noStrike" spc="-1" dirty="0">
              <a:latin typeface="Arial"/>
            </a:endParaRPr>
          </a:p>
          <a:p>
            <a:pPr marL="457200" indent="-456840">
              <a:lnSpc>
                <a:spcPct val="100000"/>
              </a:lnSpc>
              <a:spcBef>
                <a:spcPts val="561"/>
              </a:spcBef>
              <a:spcAft>
                <a:spcPts val="601"/>
              </a:spcAft>
              <a:buClr>
                <a:srgbClr val="90C226"/>
              </a:buClr>
              <a:buFont typeface="Arial"/>
              <a:buAutoNum type="arabicPeriod"/>
            </a:pPr>
            <a:r>
              <a:rPr lang="de-DE" sz="2800" b="0" strike="noStrike" cap="small" spc="-1" dirty="0">
                <a:solidFill>
                  <a:srgbClr val="000000"/>
                </a:solidFill>
                <a:latin typeface="Arial Black"/>
              </a:rPr>
              <a:t>Zu einem Bild oder einer Bildfolge einen ganzen Satz erzählen können</a:t>
            </a:r>
            <a:endParaRPr lang="de-DE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</a:pPr>
            <a:endParaRPr lang="de-DE" sz="28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extShape 1"/>
          <p:cNvSpPr txBox="1"/>
          <p:nvPr/>
        </p:nvSpPr>
        <p:spPr>
          <a:xfrm>
            <a:off x="343080" y="457200"/>
            <a:ext cx="10374120" cy="560052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 lnSpcReduction="10000"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de-DE" sz="3200" b="1" strike="noStrike" spc="-1">
                <a:solidFill>
                  <a:srgbClr val="404040"/>
                </a:solidFill>
                <a:latin typeface="Arial Black"/>
              </a:rPr>
              <a:t>8. Erlernen von Aufteilungsstrategien (Bonbons verteilen)</a:t>
            </a:r>
            <a:endParaRPr lang="de-DE" sz="3200" b="0" strike="noStrike" spc="-1">
              <a:solidFill>
                <a:srgbClr val="404040"/>
              </a:solidFill>
              <a:latin typeface="Trebuchet MS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de-DE" sz="3200" b="1" strike="noStrike" spc="-1">
                <a:solidFill>
                  <a:srgbClr val="404040"/>
                </a:solidFill>
                <a:latin typeface="Arial Black"/>
              </a:rPr>
              <a:t>9. Tisch decken und den eigenen Platz aufräumen</a:t>
            </a:r>
            <a:endParaRPr lang="de-DE" sz="3200" b="0" strike="noStrike" spc="-1">
              <a:solidFill>
                <a:srgbClr val="404040"/>
              </a:solidFill>
              <a:latin typeface="Trebuchet MS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de-DE" sz="3200" b="1" strike="noStrike" spc="-1">
                <a:solidFill>
                  <a:srgbClr val="404040"/>
                </a:solidFill>
                <a:latin typeface="Arial Black"/>
              </a:rPr>
              <a:t>10. Würfelspiele Punkte zählen – mehr und weniger</a:t>
            </a:r>
            <a:endParaRPr lang="de-DE" sz="3200" b="0" strike="noStrike" spc="-1">
              <a:solidFill>
                <a:srgbClr val="404040"/>
              </a:solidFill>
              <a:latin typeface="Trebuchet MS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de-DE" sz="3200" b="1" strike="noStrike" spc="-1">
                <a:solidFill>
                  <a:srgbClr val="404040"/>
                </a:solidFill>
                <a:latin typeface="Arial Black"/>
              </a:rPr>
              <a:t>11. Arbeit und Umgang mit Stiften </a:t>
            </a:r>
            <a:endParaRPr lang="de-DE" sz="3200" b="0" strike="noStrike" spc="-1">
              <a:solidFill>
                <a:srgbClr val="404040"/>
              </a:solidFill>
              <a:latin typeface="Trebuchet MS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de-DE" sz="3200" b="1" strike="noStrike" spc="-1">
                <a:solidFill>
                  <a:srgbClr val="404040"/>
                </a:solidFill>
                <a:latin typeface="Arial Black"/>
              </a:rPr>
              <a:t>( auf Stifthaltung achten) </a:t>
            </a:r>
            <a:endParaRPr lang="de-DE" sz="3200" b="0" strike="noStrike" spc="-1">
              <a:solidFill>
                <a:srgbClr val="404040"/>
              </a:solidFill>
              <a:latin typeface="Trebuchet MS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de-DE" sz="3200" b="1" strike="noStrike" spc="-1">
                <a:solidFill>
                  <a:srgbClr val="404040"/>
                </a:solidFill>
                <a:latin typeface="Arial Black"/>
              </a:rPr>
              <a:t>12. Arbeit und Umgang mit der Schere </a:t>
            </a:r>
            <a:endParaRPr lang="de-DE" sz="3200" b="0" strike="noStrike" spc="-1">
              <a:solidFill>
                <a:srgbClr val="404040"/>
              </a:solidFill>
              <a:latin typeface="Trebuchet MS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de-DE" sz="3200" b="1" strike="noStrike" spc="-1">
                <a:solidFill>
                  <a:srgbClr val="404040"/>
                </a:solidFill>
                <a:latin typeface="Arial Black"/>
              </a:rPr>
              <a:t>und Kleber und mit Knete </a:t>
            </a:r>
            <a:endParaRPr lang="de-DE" sz="3200" b="0" strike="noStrike" spc="-1">
              <a:solidFill>
                <a:srgbClr val="404040"/>
              </a:solidFill>
              <a:latin typeface="Trebuchet MS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de-DE" sz="3200" b="1" strike="noStrike" spc="-1">
                <a:solidFill>
                  <a:srgbClr val="404040"/>
                </a:solidFill>
                <a:latin typeface="Arial Black"/>
              </a:rPr>
              <a:t>13. Lagebeziehungen benennen</a:t>
            </a:r>
            <a:endParaRPr lang="de-DE" sz="32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de-DE" sz="3200" b="0" strike="noStrike" spc="-1">
              <a:solidFill>
                <a:srgbClr val="404040"/>
              </a:solidFill>
              <a:latin typeface="Trebuchet MS"/>
            </a:endParaRPr>
          </a:p>
        </p:txBody>
      </p:sp>
      <p:pic>
        <p:nvPicPr>
          <p:cNvPr id="179" name="Picture 2"/>
          <p:cNvPicPr/>
          <p:nvPr/>
        </p:nvPicPr>
        <p:blipFill>
          <a:blip r:embed="rId2"/>
          <a:stretch/>
        </p:blipFill>
        <p:spPr>
          <a:xfrm>
            <a:off x="9546120" y="4317840"/>
            <a:ext cx="2341800" cy="2340000"/>
          </a:xfrm>
          <a:prstGeom prst="rect">
            <a:avLst/>
          </a:prstGeom>
          <a:ln>
            <a:noFill/>
          </a:ln>
        </p:spPr>
      </p:pic>
      <p:sp>
        <p:nvSpPr>
          <p:cNvPr id="180" name="CustomShape 2"/>
          <p:cNvSpPr/>
          <p:nvPr/>
        </p:nvSpPr>
        <p:spPr>
          <a:xfrm>
            <a:off x="5263200" y="6058080"/>
            <a:ext cx="3555720" cy="2408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extShape 1"/>
          <p:cNvSpPr txBox="1"/>
          <p:nvPr/>
        </p:nvSpPr>
        <p:spPr>
          <a:xfrm>
            <a:off x="239760" y="177840"/>
            <a:ext cx="9905760" cy="8632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de-DE" sz="3600" b="0" strike="noStrike" spc="-1">
                <a:solidFill>
                  <a:srgbClr val="90C226"/>
                </a:solidFill>
                <a:latin typeface="Trebuchet MS"/>
              </a:rPr>
              <a:t>Stifthaltung - Dreipunkthaltung</a:t>
            </a:r>
            <a:endParaRPr lang="de-DE" sz="3600" b="0" strike="noStrike" spc="-1">
              <a:solidFill>
                <a:srgbClr val="000000"/>
              </a:solidFill>
              <a:latin typeface="Trebuchet MS"/>
            </a:endParaRPr>
          </a:p>
        </p:txBody>
      </p:sp>
      <p:pic>
        <p:nvPicPr>
          <p:cNvPr id="182" name="Picture 6"/>
          <p:cNvPicPr/>
          <p:nvPr/>
        </p:nvPicPr>
        <p:blipFill>
          <a:blip r:embed="rId2"/>
          <a:stretch/>
        </p:blipFill>
        <p:spPr>
          <a:xfrm>
            <a:off x="471600" y="952560"/>
            <a:ext cx="7596000" cy="5114520"/>
          </a:xfrm>
          <a:prstGeom prst="rect">
            <a:avLst/>
          </a:prstGeom>
          <a:ln>
            <a:noFill/>
          </a:ln>
        </p:spPr>
      </p:pic>
      <p:pic>
        <p:nvPicPr>
          <p:cNvPr id="183" name="Picture 2"/>
          <p:cNvPicPr/>
          <p:nvPr/>
        </p:nvPicPr>
        <p:blipFill>
          <a:blip r:embed="rId3"/>
          <a:stretch/>
        </p:blipFill>
        <p:spPr>
          <a:xfrm>
            <a:off x="7248960" y="609480"/>
            <a:ext cx="4585680" cy="3528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TextShape 1"/>
          <p:cNvSpPr txBox="1"/>
          <p:nvPr/>
        </p:nvSpPr>
        <p:spPr>
          <a:xfrm>
            <a:off x="677160" y="609480"/>
            <a:ext cx="8596440" cy="723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de-DE" sz="3600" b="0" strike="noStrike" spc="-1">
                <a:solidFill>
                  <a:srgbClr val="90C226"/>
                </a:solidFill>
                <a:latin typeface="Trebuchet MS"/>
              </a:rPr>
              <a:t>Empfehlung:     ISBN: 978-3060814404 </a:t>
            </a:r>
            <a:endParaRPr lang="de-DE" sz="3600" b="0" strike="noStrike" spc="-1">
              <a:solidFill>
                <a:srgbClr val="000000"/>
              </a:solidFill>
              <a:latin typeface="Trebuchet MS"/>
            </a:endParaRPr>
          </a:p>
        </p:txBody>
      </p:sp>
      <p:pic>
        <p:nvPicPr>
          <p:cNvPr id="185" name="Picture 2"/>
          <p:cNvPicPr/>
          <p:nvPr/>
        </p:nvPicPr>
        <p:blipFill>
          <a:blip r:embed="rId2"/>
          <a:stretch/>
        </p:blipFill>
        <p:spPr>
          <a:xfrm>
            <a:off x="6408000" y="2456280"/>
            <a:ext cx="5570640" cy="3951720"/>
          </a:xfrm>
          <a:prstGeom prst="rect">
            <a:avLst/>
          </a:prstGeom>
          <a:ln>
            <a:noFill/>
          </a:ln>
        </p:spPr>
      </p:pic>
      <p:sp>
        <p:nvSpPr>
          <p:cNvPr id="186" name="CustomShape 2"/>
          <p:cNvSpPr/>
          <p:nvPr/>
        </p:nvSpPr>
        <p:spPr>
          <a:xfrm>
            <a:off x="428760" y="1753920"/>
            <a:ext cx="6095520" cy="496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6840">
              <a:lnSpc>
                <a:spcPct val="100000"/>
              </a:lnSpc>
              <a:buClr>
                <a:srgbClr val="333333"/>
              </a:buClr>
              <a:buFont typeface="Arial"/>
              <a:buChar char="•"/>
            </a:pPr>
            <a:r>
              <a:rPr lang="de-DE" sz="3200" b="0" strike="noStrike" spc="-1">
                <a:solidFill>
                  <a:srgbClr val="333333"/>
                </a:solidFill>
                <a:latin typeface="Amazon Ember"/>
              </a:rPr>
              <a:t>Aufmerksamkeit und Konzentration </a:t>
            </a:r>
            <a:endParaRPr lang="de-DE" sz="3200" b="0" strike="noStrike" spc="-1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333333"/>
              </a:buClr>
              <a:buFont typeface="Arial"/>
              <a:buChar char="•"/>
            </a:pPr>
            <a:r>
              <a:rPr lang="de-DE" sz="3200" b="0" strike="noStrike" spc="-1">
                <a:solidFill>
                  <a:srgbClr val="333333"/>
                </a:solidFill>
                <a:latin typeface="Amazon Ember"/>
              </a:rPr>
              <a:t>Gedächtnisleistung und Feinmotorik</a:t>
            </a:r>
            <a:endParaRPr lang="de-DE" sz="3200" b="0" strike="noStrike" spc="-1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333333"/>
              </a:buClr>
              <a:buFont typeface="Arial"/>
              <a:buChar char="•"/>
            </a:pPr>
            <a:r>
              <a:rPr lang="de-DE" sz="3200" b="0" strike="noStrike" spc="-1">
                <a:solidFill>
                  <a:srgbClr val="333333"/>
                </a:solidFill>
                <a:latin typeface="Amazon Ember"/>
              </a:rPr>
              <a:t>visuelle Wahrnehmung, </a:t>
            </a:r>
            <a:endParaRPr lang="de-DE" sz="3200" b="0" strike="noStrike" spc="-1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333333"/>
              </a:buClr>
              <a:buFont typeface="Arial"/>
              <a:buChar char="•"/>
            </a:pPr>
            <a:r>
              <a:rPr lang="de-DE" sz="3200" b="0" strike="noStrike" spc="-1">
                <a:solidFill>
                  <a:srgbClr val="333333"/>
                </a:solidFill>
                <a:latin typeface="Amazon Ember"/>
              </a:rPr>
              <a:t>optische Differenzierung</a:t>
            </a:r>
            <a:endParaRPr lang="de-DE" sz="3200" b="0" strike="noStrike" spc="-1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333333"/>
              </a:buClr>
              <a:buFont typeface="Arial"/>
              <a:buChar char="•"/>
            </a:pPr>
            <a:r>
              <a:rPr lang="de-DE" sz="3200" b="0" strike="noStrike" spc="-1">
                <a:solidFill>
                  <a:srgbClr val="333333"/>
                </a:solidFill>
                <a:latin typeface="Amazon Ember"/>
              </a:rPr>
              <a:t>phonologische Bewusstheit fördern – (Laute hören und zuordnen)</a:t>
            </a: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extShape 1"/>
          <p:cNvSpPr txBox="1"/>
          <p:nvPr/>
        </p:nvSpPr>
        <p:spPr>
          <a:xfrm>
            <a:off x="677160" y="609480"/>
            <a:ext cx="8596440" cy="13204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de-DE" sz="2800" b="0" strike="noStrike" spc="-1" dirty="0">
                <a:solidFill>
                  <a:srgbClr val="92D050"/>
                </a:solidFill>
                <a:latin typeface="Times" panose="02020603050405020304" pitchFamily="18" charset="0"/>
              </a:rPr>
              <a:t>Das kleine Übungsheft </a:t>
            </a:r>
            <a:r>
              <a:rPr lang="de-DE" sz="2800" b="0" strike="noStrike" spc="-1" dirty="0" smtClean="0">
                <a:solidFill>
                  <a:srgbClr val="92D050"/>
                </a:solidFill>
                <a:latin typeface="Times" panose="02020603050405020304" pitchFamily="18" charset="0"/>
              </a:rPr>
              <a:t>Mathematik:</a:t>
            </a:r>
          </a:p>
          <a:p>
            <a:r>
              <a:rPr lang="de-DE" sz="2800" b="0" strike="noStrike" spc="-1" dirty="0" smtClean="0">
                <a:solidFill>
                  <a:srgbClr val="92D050"/>
                </a:solidFill>
                <a:latin typeface="Times" panose="02020603050405020304" pitchFamily="18" charset="0"/>
              </a:rPr>
              <a:t> </a:t>
            </a:r>
            <a:r>
              <a:rPr lang="de-DE" sz="2800" b="0" strike="noStrike" spc="-1" dirty="0">
                <a:solidFill>
                  <a:srgbClr val="92D050"/>
                </a:solidFill>
                <a:latin typeface="Times" panose="02020603050405020304" pitchFamily="18" charset="0"/>
              </a:rPr>
              <a:t>ISBN: 978-3619152100</a:t>
            </a:r>
          </a:p>
        </p:txBody>
      </p:sp>
      <p:sp>
        <p:nvSpPr>
          <p:cNvPr id="3" name="AutoShape 2" descr="C:\Users\Nutzer\Desktop\das-kleine-uebungsheft-deutsch-5-auflage-mildenberger-verlag-gmbh.webp"/>
          <p:cNvSpPr>
            <a:spLocks noChangeAspect="1" noChangeArrowheads="1"/>
          </p:cNvSpPr>
          <p:nvPr/>
        </p:nvSpPr>
        <p:spPr bwMode="auto">
          <a:xfrm>
            <a:off x="1850368" y="335548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5" name="Grafik 4"/>
          <p:cNvPicPr/>
          <p:nvPr/>
        </p:nvPicPr>
        <p:blipFill rotWithShape="1">
          <a:blip r:embed="rId2"/>
          <a:srcRect l="27063" t="30919" r="53485" b="22205"/>
          <a:stretch/>
        </p:blipFill>
        <p:spPr bwMode="auto">
          <a:xfrm>
            <a:off x="4789630" y="1772164"/>
            <a:ext cx="3211830" cy="43541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hteck 3"/>
          <p:cNvSpPr/>
          <p:nvPr/>
        </p:nvSpPr>
        <p:spPr>
          <a:xfrm>
            <a:off x="541283" y="1929960"/>
            <a:ext cx="41695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>
                <a:latin typeface="Arial Black" panose="020B0A04020102020204" pitchFamily="34" charset="0"/>
              </a:rPr>
              <a:t>Das Üben von Mengenbegriffen,</a:t>
            </a:r>
          </a:p>
          <a:p>
            <a:r>
              <a:rPr lang="de-DE" dirty="0" smtClean="0">
                <a:latin typeface="Arial Black" panose="020B0A04020102020204" pitchFamily="34" charset="0"/>
              </a:rPr>
              <a:t>Zählfertigkeiten, Klassifikation, </a:t>
            </a:r>
          </a:p>
          <a:p>
            <a:r>
              <a:rPr lang="de-DE" dirty="0" err="1" smtClean="0">
                <a:latin typeface="Arial Black" panose="020B0A04020102020204" pitchFamily="34" charset="0"/>
              </a:rPr>
              <a:t>Seriation</a:t>
            </a:r>
            <a:r>
              <a:rPr lang="de-DE" dirty="0" smtClean="0">
                <a:latin typeface="Arial Black" panose="020B0A04020102020204" pitchFamily="34" charset="0"/>
              </a:rPr>
              <a:t>, Wahrnehmung und Motorik</a:t>
            </a:r>
            <a:r>
              <a:rPr lang="de-DE" dirty="0" smtClean="0"/>
              <a:t> 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extShape 1"/>
          <p:cNvSpPr txBox="1"/>
          <p:nvPr/>
        </p:nvSpPr>
        <p:spPr>
          <a:xfrm>
            <a:off x="602640" y="2513160"/>
            <a:ext cx="8596440" cy="13204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de-DE" sz="3600" b="0" strike="noStrike" spc="-1">
                <a:solidFill>
                  <a:srgbClr val="90C226"/>
                </a:solidFill>
                <a:latin typeface="Trebuchet MS"/>
              </a:rPr>
              <a:t>TOP 3 – Regelklassen und Flex-Klassen</a:t>
            </a:r>
            <a:endParaRPr lang="de-DE" sz="3600" b="0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TextShape 1"/>
          <p:cNvSpPr txBox="1"/>
          <p:nvPr/>
        </p:nvSpPr>
        <p:spPr>
          <a:xfrm>
            <a:off x="677160" y="609480"/>
            <a:ext cx="8596440" cy="13204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de-DE" sz="3600" b="0" strike="noStrike" spc="-1">
                <a:solidFill>
                  <a:srgbClr val="90C226"/>
                </a:solidFill>
                <a:latin typeface="Trebuchet MS"/>
              </a:rPr>
              <a:t>Regelklasse</a:t>
            </a:r>
            <a:endParaRPr lang="de-DE" sz="36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90" name="TextShape 2"/>
          <p:cNvSpPr txBox="1"/>
          <p:nvPr/>
        </p:nvSpPr>
        <p:spPr>
          <a:xfrm>
            <a:off x="677160" y="2160720"/>
            <a:ext cx="8596440" cy="388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de-DE" sz="1800" b="1" strike="noStrike" spc="-1" dirty="0">
                <a:solidFill>
                  <a:srgbClr val="404040"/>
                </a:solidFill>
                <a:latin typeface="Trebuchet MS"/>
              </a:rPr>
              <a:t>ca. 25 </a:t>
            </a:r>
            <a:r>
              <a:rPr lang="de-DE" sz="1800" b="0" strike="noStrike" spc="-1" dirty="0">
                <a:solidFill>
                  <a:srgbClr val="404040"/>
                </a:solidFill>
                <a:latin typeface="Trebuchet MS"/>
              </a:rPr>
              <a:t>Schüler*innen </a:t>
            </a:r>
            <a:r>
              <a:rPr lang="de-DE" sz="1800" b="1" strike="noStrike" spc="-1" dirty="0">
                <a:solidFill>
                  <a:srgbClr val="404040"/>
                </a:solidFill>
                <a:latin typeface="Trebuchet MS"/>
              </a:rPr>
              <a:t>1. Klasse</a:t>
            </a:r>
            <a:r>
              <a:rPr lang="de-DE" sz="1800" b="0" strike="noStrike" spc="-1" dirty="0">
                <a:solidFill>
                  <a:srgbClr val="404040"/>
                </a:solidFill>
                <a:latin typeface="Trebuchet MS"/>
              </a:rPr>
              <a:t> </a:t>
            </a:r>
            <a:endParaRPr lang="de-DE" sz="1800" b="0" strike="noStrike" spc="-1" dirty="0" smtClean="0">
              <a:solidFill>
                <a:srgbClr val="404040"/>
              </a:solidFill>
              <a:latin typeface="Trebuchet MS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de-DE" sz="1800" b="1" strike="noStrike" spc="-1" dirty="0" smtClean="0">
                <a:solidFill>
                  <a:srgbClr val="404040"/>
                </a:solidFill>
                <a:latin typeface="Trebuchet MS"/>
              </a:rPr>
              <a:t>22 </a:t>
            </a:r>
            <a:r>
              <a:rPr lang="de-DE" sz="1800" b="1" strike="noStrike" spc="-1" dirty="0">
                <a:solidFill>
                  <a:srgbClr val="404040"/>
                </a:solidFill>
                <a:latin typeface="Trebuchet MS"/>
              </a:rPr>
              <a:t>Stunden im Klassenverband </a:t>
            </a:r>
            <a:r>
              <a:rPr lang="de-DE" sz="1800" b="0" strike="noStrike" spc="-1" dirty="0">
                <a:solidFill>
                  <a:srgbClr val="404040"/>
                </a:solidFill>
                <a:latin typeface="Trebuchet MS"/>
              </a:rPr>
              <a:t> (ein/e Lehrer*in für die ganze Klasse)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de-DE" sz="1800" b="1" strike="noStrike" spc="-1" dirty="0">
                <a:solidFill>
                  <a:srgbClr val="404040"/>
                </a:solidFill>
                <a:latin typeface="Trebuchet MS"/>
              </a:rPr>
              <a:t>*</a:t>
            </a:r>
            <a:r>
              <a:rPr lang="de-DE" sz="1800" b="0" strike="noStrike" spc="-1" dirty="0">
                <a:solidFill>
                  <a:srgbClr val="404040"/>
                </a:solidFill>
                <a:latin typeface="Trebuchet MS"/>
              </a:rPr>
              <a:t>Unterstützung durch </a:t>
            </a:r>
            <a:r>
              <a:rPr lang="de-DE" sz="1800" b="1" strike="noStrike" spc="-1" dirty="0" err="1">
                <a:solidFill>
                  <a:srgbClr val="404040"/>
                </a:solidFill>
                <a:latin typeface="Trebuchet MS"/>
              </a:rPr>
              <a:t>Sonderpädagog</a:t>
            </a:r>
            <a:r>
              <a:rPr lang="de-DE" sz="1800" b="1" strike="noStrike" spc="-1" dirty="0">
                <a:solidFill>
                  <a:srgbClr val="404040"/>
                </a:solidFill>
                <a:latin typeface="Trebuchet MS"/>
              </a:rPr>
              <a:t>*in o. </a:t>
            </a:r>
            <a:r>
              <a:rPr lang="de-DE" sz="1800" b="1" strike="noStrike" spc="-1" dirty="0" err="1">
                <a:solidFill>
                  <a:srgbClr val="404040"/>
                </a:solidFill>
                <a:latin typeface="Trebuchet MS"/>
              </a:rPr>
              <a:t>FSJler</a:t>
            </a:r>
            <a:r>
              <a:rPr lang="de-DE" sz="1800" b="1" strike="noStrike" spc="-1" dirty="0">
                <a:solidFill>
                  <a:srgbClr val="404040"/>
                </a:solidFill>
                <a:latin typeface="Trebuchet MS"/>
              </a:rPr>
              <a:t> </a:t>
            </a:r>
            <a:r>
              <a:rPr lang="de-DE" sz="1800" b="0" strike="noStrike" spc="-1" dirty="0">
                <a:solidFill>
                  <a:srgbClr val="404040"/>
                </a:solidFill>
                <a:latin typeface="Trebuchet MS"/>
              </a:rPr>
              <a:t>möglich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de-DE" sz="1800" b="1" strike="noStrike" spc="-1" dirty="0">
                <a:solidFill>
                  <a:srgbClr val="404040"/>
                </a:solidFill>
                <a:latin typeface="Trebuchet MS"/>
              </a:rPr>
              <a:t>ein </a:t>
            </a:r>
            <a:r>
              <a:rPr lang="de-DE" sz="1800" b="1" strike="noStrike" spc="-1" dirty="0" smtClean="0">
                <a:solidFill>
                  <a:srgbClr val="404040"/>
                </a:solidFill>
                <a:latin typeface="Trebuchet MS"/>
              </a:rPr>
              <a:t>Klassenraum</a:t>
            </a: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de-DE" sz="1800" b="0" strike="noStrike" spc="-1" dirty="0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extShape 1"/>
          <p:cNvSpPr txBox="1"/>
          <p:nvPr/>
        </p:nvSpPr>
        <p:spPr>
          <a:xfrm>
            <a:off x="677160" y="609480"/>
            <a:ext cx="8596440" cy="13204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de-DE" sz="3600" b="0" strike="noStrike" spc="-1">
                <a:solidFill>
                  <a:srgbClr val="90C226"/>
                </a:solidFill>
                <a:latin typeface="Trebuchet MS"/>
              </a:rPr>
              <a:t>Flex-Klasse</a:t>
            </a:r>
            <a:endParaRPr lang="de-DE" sz="36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92" name="TextShape 2"/>
          <p:cNvSpPr txBox="1"/>
          <p:nvPr/>
        </p:nvSpPr>
        <p:spPr>
          <a:xfrm>
            <a:off x="677160" y="2160720"/>
            <a:ext cx="8596440" cy="3880440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de-DE" sz="1800" b="1" strike="noStrike" spc="-1">
                <a:solidFill>
                  <a:srgbClr val="404040"/>
                </a:solidFill>
                <a:latin typeface="Trebuchet MS"/>
              </a:rPr>
              <a:t>ca. 10 Schüler*innen 1. Klasse </a:t>
            </a:r>
            <a:r>
              <a:rPr lang="de-DE" sz="1800" b="0" i="1" strike="noStrike" spc="-1">
                <a:solidFill>
                  <a:srgbClr val="404040"/>
                </a:solidFill>
                <a:latin typeface="Trebuchet MS"/>
              </a:rPr>
              <a:t>(aktuell 9)</a:t>
            </a:r>
            <a:r>
              <a:rPr lang="de-DE" sz="1800" b="0" strike="noStrike" spc="-1">
                <a:solidFill>
                  <a:srgbClr val="404040"/>
                </a:solidFill>
                <a:latin typeface="Trebuchet MS"/>
              </a:rPr>
              <a:t> / </a:t>
            </a:r>
            <a:r>
              <a:rPr lang="de-DE" sz="1800" b="1" strike="noStrike" spc="-1">
                <a:solidFill>
                  <a:srgbClr val="404040"/>
                </a:solidFill>
                <a:latin typeface="Trebuchet MS"/>
              </a:rPr>
              <a:t>ca. 10 Schüler*innen 2. Klasse </a:t>
            </a:r>
            <a:r>
              <a:rPr lang="de-DE" sz="1800" b="0" i="1" strike="noStrike" spc="-1">
                <a:solidFill>
                  <a:srgbClr val="404040"/>
                </a:solidFill>
                <a:latin typeface="Trebuchet MS"/>
              </a:rPr>
              <a:t>(aktuell 12)</a:t>
            </a:r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de-DE" sz="1800" b="1" strike="noStrike" spc="-1">
                <a:solidFill>
                  <a:srgbClr val="404040"/>
                </a:solidFill>
                <a:latin typeface="Trebuchet MS"/>
              </a:rPr>
              <a:t>16 Stunden im Klassenverband </a:t>
            </a:r>
            <a:r>
              <a:rPr lang="de-DE" sz="1800" b="0" strike="noStrike" spc="-1">
                <a:solidFill>
                  <a:srgbClr val="404040"/>
                </a:solidFill>
                <a:latin typeface="Trebuchet MS"/>
              </a:rPr>
              <a:t>(Su, Ku/Mu, Sp)</a:t>
            </a: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de-DE" sz="1800" b="1" strike="noStrike" spc="-1">
                <a:solidFill>
                  <a:srgbClr val="404040"/>
                </a:solidFill>
                <a:latin typeface="Trebuchet MS"/>
              </a:rPr>
              <a:t>	</a:t>
            </a:r>
            <a:r>
              <a:rPr lang="de-DE" sz="1800" b="1" strike="noStrike" spc="-1">
                <a:solidFill>
                  <a:srgbClr val="404040"/>
                </a:solidFill>
                <a:latin typeface="Wingdings"/>
              </a:rPr>
              <a:t></a:t>
            </a:r>
            <a:r>
              <a:rPr lang="de-DE" sz="1800" b="1" strike="noStrike" spc="-1">
                <a:solidFill>
                  <a:srgbClr val="404040"/>
                </a:solidFill>
                <a:latin typeface="Trebuchet MS"/>
              </a:rPr>
              <a:t> Wochenplan gemeinsam </a:t>
            </a:r>
            <a:r>
              <a:rPr lang="de-DE" sz="1800" b="0" strike="noStrike" spc="-1">
                <a:solidFill>
                  <a:srgbClr val="404040"/>
                </a:solidFill>
                <a:latin typeface="Trebuchet MS"/>
              </a:rPr>
              <a:t>(2.-Klässler helfen 1. Klässlern)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de-DE" sz="1800" b="1" strike="noStrike" spc="-1">
                <a:solidFill>
                  <a:srgbClr val="404040"/>
                </a:solidFill>
                <a:latin typeface="Trebuchet MS"/>
              </a:rPr>
              <a:t>6 Stunden Teilung (jeweils ein/e Lehrer*in für die 1. und 2. Klasse)</a:t>
            </a:r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de-DE" sz="1800" b="1" strike="noStrike" spc="-1">
                <a:solidFill>
                  <a:srgbClr val="404040"/>
                </a:solidFill>
                <a:latin typeface="Trebuchet MS"/>
              </a:rPr>
              <a:t>+ ca. 5 Stunden Förderung durch Sonderpädagogin</a:t>
            </a:r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de-DE" sz="1800" b="0" strike="noStrike" spc="-1">
                <a:solidFill>
                  <a:srgbClr val="404040"/>
                </a:solidFill>
                <a:latin typeface="Trebuchet MS"/>
              </a:rPr>
              <a:t>ein</a:t>
            </a:r>
            <a:r>
              <a:rPr lang="de-DE" sz="1800" b="1" strike="noStrike" spc="-1">
                <a:solidFill>
                  <a:srgbClr val="404040"/>
                </a:solidFill>
                <a:latin typeface="Trebuchet MS"/>
              </a:rPr>
              <a:t> Klassenraum</a:t>
            </a:r>
            <a:r>
              <a:rPr lang="de-DE" sz="1800" b="0" strike="noStrike" spc="-1">
                <a:solidFill>
                  <a:srgbClr val="404040"/>
                </a:solidFill>
                <a:latin typeface="Trebuchet MS"/>
              </a:rPr>
              <a:t> </a:t>
            </a:r>
            <a:r>
              <a:rPr lang="de-DE" sz="1800" b="1" strike="noStrike" spc="-1">
                <a:solidFill>
                  <a:srgbClr val="404040"/>
                </a:solidFill>
                <a:latin typeface="Trebuchet MS"/>
              </a:rPr>
              <a:t>+ </a:t>
            </a:r>
            <a:r>
              <a:rPr lang="de-DE" sz="1800" b="0" strike="noStrike" spc="-1">
                <a:solidFill>
                  <a:srgbClr val="404040"/>
                </a:solidFill>
                <a:latin typeface="Trebuchet MS"/>
              </a:rPr>
              <a:t>ein </a:t>
            </a:r>
            <a:r>
              <a:rPr lang="de-DE" sz="1800" b="1" strike="noStrike" spc="-1">
                <a:solidFill>
                  <a:srgbClr val="404040"/>
                </a:solidFill>
                <a:latin typeface="Trebuchet MS"/>
              </a:rPr>
              <a:t>Teilungsraum nebenan</a:t>
            </a:r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de-DE" sz="1800" b="0" strike="noStrike" spc="-1">
                <a:solidFill>
                  <a:srgbClr val="404040"/>
                </a:solidFill>
                <a:latin typeface="Trebuchet MS"/>
              </a:rPr>
              <a:t>ein</a:t>
            </a:r>
            <a:r>
              <a:rPr lang="de-DE" sz="1800" b="1" strike="noStrike" spc="-1">
                <a:solidFill>
                  <a:srgbClr val="404040"/>
                </a:solidFill>
                <a:latin typeface="Trebuchet MS"/>
              </a:rPr>
              <a:t> Lehrkräfteteam </a:t>
            </a:r>
            <a:r>
              <a:rPr lang="de-DE" sz="1800" b="0" strike="noStrike" spc="-1">
                <a:solidFill>
                  <a:srgbClr val="404040"/>
                </a:solidFill>
                <a:latin typeface="Trebuchet MS"/>
              </a:rPr>
              <a:t>aus: Klassenlehrer*in + Teilungslehrer*in + Sonderpädagogin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de-DE" sz="1800" b="1" strike="noStrike" spc="-1">
                <a:solidFill>
                  <a:srgbClr val="404040"/>
                </a:solidFill>
                <a:latin typeface="Trebuchet MS"/>
              </a:rPr>
              <a:t>3 Jahre Verweildauer </a:t>
            </a:r>
            <a:r>
              <a:rPr lang="de-DE" sz="1800" b="0" strike="noStrike" spc="-1">
                <a:solidFill>
                  <a:srgbClr val="404040"/>
                </a:solidFill>
                <a:latin typeface="Trebuchet MS"/>
              </a:rPr>
              <a:t>(1. und 2. Klasse + weiteres  Schuljahr möglich; wird nicht an Höchstverweildauer angerechnet)</a:t>
            </a: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de-DE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333</Words>
  <Application>Microsoft Office PowerPoint</Application>
  <PresentationFormat>Breitbild</PresentationFormat>
  <Paragraphs>70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11</vt:i4>
      </vt:variant>
    </vt:vector>
  </HeadingPairs>
  <TitlesOfParts>
    <vt:vector size="22" baseType="lpstr">
      <vt:lpstr>Amazon Ember</vt:lpstr>
      <vt:lpstr>Arial</vt:lpstr>
      <vt:lpstr>Arial Black</vt:lpstr>
      <vt:lpstr>DejaVu Sans</vt:lpstr>
      <vt:lpstr>Times</vt:lpstr>
      <vt:lpstr>Times New Roman</vt:lpstr>
      <vt:lpstr>Trebuchet MS</vt:lpstr>
      <vt:lpstr>Wingdings</vt:lpstr>
      <vt:lpstr>Wingdings 3</vt:lpstr>
      <vt:lpstr>Office Theme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Kita Design</dc:title>
  <dc:subject/>
  <dc:creator>Lisi</dc:creator>
  <dc:description/>
  <cp:lastModifiedBy>Rektor</cp:lastModifiedBy>
  <cp:revision>46</cp:revision>
  <dcterms:created xsi:type="dcterms:W3CDTF">2021-09-15T08:27:33Z</dcterms:created>
  <dcterms:modified xsi:type="dcterms:W3CDTF">2024-11-07T06:56:54Z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ontentTypeId">
    <vt:lpwstr>0x01010079F111ED35F8CC479449609E8A0923A6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2</vt:i4>
  </property>
  <property fmtid="{D5CDD505-2E9C-101B-9397-08002B2CF9AE}" pid="9" name="PresentationFormat">
    <vt:lpwstr>Benutzerdefiniert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12</vt:i4>
  </property>
</Properties>
</file>